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ad2a95a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ad2a95a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d9a4fdea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1d9a4fdea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0" Type="http://schemas.openxmlformats.org/officeDocument/2006/relationships/image" Target="../media/image12.jpg"/><Relationship Id="rId9" Type="http://schemas.openxmlformats.org/officeDocument/2006/relationships/image" Target="../media/image9.jpg"/><Relationship Id="rId5" Type="http://schemas.openxmlformats.org/officeDocument/2006/relationships/image" Target="../media/image11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50525" y="50550"/>
            <a:ext cx="618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20"/>
              <a:t>2023 Coastal Texas Air Quality Observations</a:t>
            </a:r>
            <a:endParaRPr b="1" sz="2220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0" y="514375"/>
            <a:ext cx="3728400" cy="4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/>
              <a:t>Goals:</a:t>
            </a:r>
            <a:endParaRPr sz="2000"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understanding of ozone and particulate matter formation, with a focus on the Houston coastal interface.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Relate surface concentrations to the vertical profile of pollutants, including marine boundary layers.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upon 2021 and 2022 TRACER-AQ campaigns.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815625" y="4486000"/>
            <a:ext cx="529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University of Houston</a:t>
            </a:r>
            <a:r>
              <a:rPr lang="en"/>
              <a:t>, </a:t>
            </a:r>
            <a:r>
              <a:rPr lang="en">
                <a:solidFill>
                  <a:schemeClr val="accent1"/>
                </a:solidFill>
              </a:rPr>
              <a:t>St. Edward’s University</a:t>
            </a:r>
            <a:r>
              <a:rPr lang="en"/>
              <a:t>, </a:t>
            </a:r>
            <a:r>
              <a:rPr lang="en">
                <a:solidFill>
                  <a:srgbClr val="6AA84F"/>
                </a:solidFill>
              </a:rPr>
              <a:t>Baylor University</a:t>
            </a:r>
            <a:r>
              <a:rPr lang="en"/>
              <a:t>, NASA, Texas Commission on Environmental Quality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6824" y="-1"/>
            <a:ext cx="2707175" cy="159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6515"/>
          <a:stretch/>
        </p:blipFill>
        <p:spPr>
          <a:xfrm>
            <a:off x="6436825" y="1393862"/>
            <a:ext cx="2707175" cy="15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7995"/>
          <a:stretch/>
        </p:blipFill>
        <p:spPr>
          <a:xfrm>
            <a:off x="6436825" y="2981112"/>
            <a:ext cx="2707176" cy="15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59725" y="1037250"/>
            <a:ext cx="1284275" cy="96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7">
            <a:alphaModFix/>
          </a:blip>
          <a:srcRect b="11811" l="5068" r="14090" t="10985"/>
          <a:stretch/>
        </p:blipFill>
        <p:spPr>
          <a:xfrm>
            <a:off x="3656382" y="514375"/>
            <a:ext cx="2682858" cy="1921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elicopter flying over a field&#10;&#10;Description automatically generated with medium confidence" id="62" name="Google Shape;62;p13"/>
          <p:cNvPicPr preferRelativeResize="0"/>
          <p:nvPr/>
        </p:nvPicPr>
        <p:blipFill rotWithShape="1">
          <a:blip r:embed="rId8">
            <a:alphaModFix/>
          </a:blip>
          <a:srcRect b="16881" l="23077" r="23366" t="14770"/>
          <a:stretch/>
        </p:blipFill>
        <p:spPr>
          <a:xfrm>
            <a:off x="4181630" y="2576388"/>
            <a:ext cx="2157611" cy="192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23545" y="2576400"/>
            <a:ext cx="807870" cy="1921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94009" y="2847450"/>
            <a:ext cx="649991" cy="96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histogram&#10;&#10;Description automatically generated" id="69" name="Google Shape;69;p14"/>
          <p:cNvPicPr preferRelativeResize="0"/>
          <p:nvPr/>
        </p:nvPicPr>
        <p:blipFill rotWithShape="1">
          <a:blip r:embed="rId3">
            <a:alphaModFix/>
          </a:blip>
          <a:srcRect b="0" l="8947" r="14902" t="0"/>
          <a:stretch/>
        </p:blipFill>
        <p:spPr>
          <a:xfrm>
            <a:off x="76200" y="487692"/>
            <a:ext cx="4475399" cy="235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108" y="558275"/>
            <a:ext cx="4100292" cy="239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28900"/>
            <a:ext cx="1541701" cy="2399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6">
            <a:alphaModFix/>
          </a:blip>
          <a:srcRect b="0" l="79" r="69" t="0"/>
          <a:stretch/>
        </p:blipFill>
        <p:spPr>
          <a:xfrm>
            <a:off x="1593250" y="2728900"/>
            <a:ext cx="1541701" cy="23992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76200" y="0"/>
            <a:ext cx="4475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September 9, 2021 </a:t>
            </a:r>
            <a:br>
              <a:rPr lang="en" sz="1200"/>
            </a:br>
            <a:r>
              <a:rPr lang="en" sz="1200"/>
              <a:t>Residual layer impact on boundary layer</a:t>
            </a:r>
            <a:endParaRPr sz="1200"/>
          </a:p>
        </p:txBody>
      </p:sp>
      <p:sp>
        <p:nvSpPr>
          <p:cNvPr id="74" name="Google Shape;74;p14"/>
          <p:cNvSpPr txBox="1"/>
          <p:nvPr/>
        </p:nvSpPr>
        <p:spPr>
          <a:xfrm>
            <a:off x="5190875" y="0"/>
            <a:ext cx="395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October 7, 2021</a:t>
            </a:r>
            <a:r>
              <a:rPr lang="en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Low boundary layer trapped emissions close to the surface of Galveston Bay.</a:t>
            </a:r>
            <a:endParaRPr sz="1200"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86500" y="2728900"/>
            <a:ext cx="1948372" cy="24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5097625" y="2952550"/>
            <a:ext cx="4066800" cy="2183400"/>
          </a:xfrm>
          <a:prstGeom prst="rect">
            <a:avLst/>
          </a:prstGeom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 u="sng">
                <a:solidFill>
                  <a:srgbClr val="222222"/>
                </a:solidFill>
                <a:highlight>
                  <a:srgbClr val="FFFFFF"/>
                </a:highlight>
              </a:rPr>
              <a:t>High frequency TEMPO measurements</a:t>
            </a:r>
            <a:endParaRPr b="1" sz="212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Benefits to campaign:</a:t>
            </a:r>
            <a:endParaRPr b="1"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5194" lvl="0" marL="400050" rtl="0" algn="l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Spatial gradients of air quality </a:t>
            </a: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in relation to the role of sea/bay breezes and aloft residual layers.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5194" lvl="0" marL="40005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S</a:t>
            </a: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patiotemporal </a:t>
            </a: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variability</a:t>
            </a: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 of the boundary layer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5194" lvl="0" marL="40005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Photochemical model and emissions validation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222222"/>
                </a:solidFill>
                <a:highlight>
                  <a:srgbClr val="FFFFFF"/>
                </a:highlight>
              </a:rPr>
              <a:t>TEMPO Validation:</a:t>
            </a:r>
            <a:endParaRPr b="1" sz="1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85194" lvl="0" marL="457200" rtl="0" algn="l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ct val="100000"/>
              <a:buChar char="●"/>
            </a:pP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On and offshore Pandora and ozonesonde </a:t>
            </a:r>
            <a:r>
              <a:rPr lang="en" sz="1150">
                <a:solidFill>
                  <a:srgbClr val="222222"/>
                </a:solidFill>
                <a:highlight>
                  <a:schemeClr val="lt1"/>
                </a:highlight>
              </a:rPr>
              <a:t>c</a:t>
            </a:r>
            <a:r>
              <a:rPr lang="en" sz="1150">
                <a:solidFill>
                  <a:srgbClr val="222222"/>
                </a:solidFill>
                <a:highlight>
                  <a:schemeClr val="lt1"/>
                </a:highlight>
              </a:rPr>
              <a:t>olumn and profile </a:t>
            </a:r>
            <a:r>
              <a:rPr lang="en" sz="1150">
                <a:solidFill>
                  <a:srgbClr val="222222"/>
                </a:solidFill>
                <a:highlight>
                  <a:srgbClr val="FFFFFF"/>
                </a:highlight>
              </a:rPr>
              <a:t>measurements to evaluate TEMPO retrievals</a:t>
            </a:r>
            <a:endParaRPr sz="11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